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82" r:id="rId2"/>
    <p:sldId id="397" r:id="rId3"/>
    <p:sldId id="404" r:id="rId4"/>
    <p:sldId id="395" r:id="rId5"/>
    <p:sldId id="398" r:id="rId6"/>
    <p:sldId id="400" r:id="rId7"/>
    <p:sldId id="406" r:id="rId8"/>
    <p:sldId id="401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微软雅黑" panose="020B0503020204020204" pitchFamily="34" charset="-122"/>
      <p:regular r:id="rId16"/>
      <p:bold r:id="rId17"/>
    </p:embeddedFont>
  </p:embeddedFont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微软雅黑" panose="020B0503020204020204" pitchFamily="34" charset="-122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微软雅黑" panose="020B0503020204020204" pitchFamily="34" charset="-122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微软雅黑" panose="020B0503020204020204" pitchFamily="34" charset="-122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微软雅黑" panose="020B0503020204020204" pitchFamily="34" charset="-122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微软雅黑" panose="020B0503020204020204" pitchFamily="34" charset="-122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微软雅黑" panose="020B0503020204020204" pitchFamily="34" charset="-122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微软雅黑" panose="020B0503020204020204" pitchFamily="34" charset="-122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微软雅黑" panose="020B0503020204020204" pitchFamily="34" charset="-122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微软雅黑" panose="020B0503020204020204" pitchFamily="34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5144" autoAdjust="0"/>
  </p:normalViewPr>
  <p:slideViewPr>
    <p:cSldViewPr snapToGrid="0">
      <p:cViewPr>
        <p:scale>
          <a:sx n="114" d="100"/>
          <a:sy n="114" d="100"/>
        </p:scale>
        <p:origin x="288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EACEFE0-E585-5F38-0DCE-666C7050C6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E642DF-2618-6DE6-7752-CE0B57B1F0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6B5D11-9AAE-F77E-57E6-0E7B284E60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43672E-644D-90F0-40B8-B2391970F3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fld id="{1377C138-95E4-774F-A882-83ADD1300C7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6EFF8FE-76EF-F858-A046-E82E862CE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A70C26-28E4-4E0F-672F-247B83B1256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5035F978-AEE0-57D9-D283-EDD09E0C31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49ADF321-DB96-4DB3-0141-A2003C3DE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205198-716B-0BCB-10EF-C6E21CC328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B82F1-0A4E-46DF-9F96-61EB7865D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4FD85D09-5197-614B-B791-CFFF1451F7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7" Type="http://schemas.openxmlformats.org/officeDocument/2006/relationships/image" Target="../media/image2.png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5.xml"/><Relationship Id="rId5" Type="http://schemas.openxmlformats.org/officeDocument/2006/relationships/slide" Target="../slides/slide4.xml"/><Relationship Id="rId4" Type="http://schemas.openxmlformats.org/officeDocument/2006/relationships/slide" Target="../slides/slide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7" Type="http://schemas.openxmlformats.org/officeDocument/2006/relationships/image" Target="../media/image2.png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5.xml"/><Relationship Id="rId5" Type="http://schemas.openxmlformats.org/officeDocument/2006/relationships/slide" Target="../slides/slide4.xml"/><Relationship Id="rId4" Type="http://schemas.openxmlformats.org/officeDocument/2006/relationships/slide" Target="../slides/slide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7" Type="http://schemas.openxmlformats.org/officeDocument/2006/relationships/image" Target="../media/image2.png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5.xml"/><Relationship Id="rId5" Type="http://schemas.openxmlformats.org/officeDocument/2006/relationships/slide" Target="../slides/slide4.xml"/><Relationship Id="rId4" Type="http://schemas.openxmlformats.org/officeDocument/2006/relationships/slide" Target="../slides/slide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7" Type="http://schemas.openxmlformats.org/officeDocument/2006/relationships/image" Target="../media/image2.png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5.xml"/><Relationship Id="rId5" Type="http://schemas.openxmlformats.org/officeDocument/2006/relationships/slide" Target="../slides/slide4.xml"/><Relationship Id="rId4" Type="http://schemas.openxmlformats.org/officeDocument/2006/relationships/slide" Target="../slides/slide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7" Type="http://schemas.openxmlformats.org/officeDocument/2006/relationships/image" Target="../media/image2.png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5.xml"/><Relationship Id="rId5" Type="http://schemas.openxmlformats.org/officeDocument/2006/relationships/slide" Target="../slides/slide4.xml"/><Relationship Id="rId4" Type="http://schemas.openxmlformats.org/officeDocument/2006/relationships/slide" Target="../slides/slide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9A7D16-07DE-0B35-65B1-328D0A738CCF}"/>
              </a:ext>
            </a:extLst>
          </p:cNvPr>
          <p:cNvSpPr/>
          <p:nvPr/>
        </p:nvSpPr>
        <p:spPr>
          <a:xfrm>
            <a:off x="0" y="0"/>
            <a:ext cx="9144000" cy="600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595959"/>
              </a:solidFill>
              <a:ea typeface="宋体" panose="02010600030101010101" pitchFamily="2" charset="-122"/>
            </a:endParaRPr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8E158D35-11F1-7921-FC71-09074AC1002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6">
              <a:extLst>
                <a:ext uri="{FF2B5EF4-FFF2-40B4-BE49-F238E27FC236}">
                  <a16:creationId xmlns:a16="http://schemas.microsoft.com/office/drawing/2014/main" id="{17627C73-82E3-E2F8-FFDD-761D2F9E7B34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sz="16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CB62058B-230D-7B09-6867-9640C10FA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6" name="图片 10">
            <a:extLst>
              <a:ext uri="{FF2B5EF4-FFF2-40B4-BE49-F238E27FC236}">
                <a16:creationId xmlns:a16="http://schemas.microsoft.com/office/drawing/2014/main" id="{2FB6935D-94FE-406C-498E-9842DC8284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3175"/>
            <a:ext cx="14478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1">
            <a:extLst>
              <a:ext uri="{FF2B5EF4-FFF2-40B4-BE49-F238E27FC236}">
                <a16:creationId xmlns:a16="http://schemas.microsoft.com/office/drawing/2014/main" id="{BB0A176F-668D-7E2C-92F1-12444A9EC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618F7374-511E-C27B-C766-B6524FC00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A03FC829-83A0-BFC4-1E77-BF2D8F7D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396C05-5211-3B4F-A257-9F1A5BB972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1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EAE5FCF-DF42-600F-0272-1E6E13F505B5}"/>
              </a:ext>
            </a:extLst>
          </p:cNvPr>
          <p:cNvSpPr/>
          <p:nvPr/>
        </p:nvSpPr>
        <p:spPr>
          <a:xfrm>
            <a:off x="17463" y="0"/>
            <a:ext cx="9109075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23AFDD-244C-B208-702C-55EC87DD54D7}"/>
              </a:ext>
            </a:extLst>
          </p:cNvPr>
          <p:cNvSpPr/>
          <p:nvPr/>
        </p:nvSpPr>
        <p:spPr>
          <a:xfrm>
            <a:off x="1920875" y="-1588"/>
            <a:ext cx="1412875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" name="组合 8">
            <a:extLst>
              <a:ext uri="{FF2B5EF4-FFF2-40B4-BE49-F238E27FC236}">
                <a16:creationId xmlns:a16="http://schemas.microsoft.com/office/drawing/2014/main" id="{4936621B-D540-DB2A-F51E-81BB73BC6BC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7">
              <a:extLst>
                <a:ext uri="{FF2B5EF4-FFF2-40B4-BE49-F238E27FC236}">
                  <a16:creationId xmlns:a16="http://schemas.microsoft.com/office/drawing/2014/main" id="{4D08918A-04C5-4706-6AED-F151A831B832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sz="16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C71F612-1485-07F3-00FB-E47E56164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81372050-DE46-7A6D-044E-C60FEBD199EB}"/>
              </a:ext>
            </a:extLst>
          </p:cNvPr>
          <p:cNvSpPr txBox="1"/>
          <p:nvPr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选题背景及意义</a:t>
            </a:r>
          </a:p>
        </p:txBody>
      </p:sp>
      <p:sp>
        <p:nvSpPr>
          <p:cNvPr id="8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B5E013AC-4F8F-6705-095C-29327DD558C5}"/>
              </a:ext>
            </a:extLst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论文综述</a:t>
            </a:r>
          </a:p>
        </p:txBody>
      </p:sp>
      <p:sp>
        <p:nvSpPr>
          <p:cNvPr id="9" name="TextBox 18">
            <a:hlinkClick r:id="" action="ppaction://noaction" highlightClick="1"/>
            <a:hlinkHover r:id="rId4" action="ppaction://hlinksldjump" highlightClick="1"/>
            <a:extLst>
              <a:ext uri="{FF2B5EF4-FFF2-40B4-BE49-F238E27FC236}">
                <a16:creationId xmlns:a16="http://schemas.microsoft.com/office/drawing/2014/main" id="{EA0142A1-77E9-E3FC-043D-C6B182EA9DC9}"/>
              </a:ext>
            </a:extLst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关键技术与难点</a:t>
            </a:r>
          </a:p>
        </p:txBody>
      </p:sp>
      <p:sp>
        <p:nvSpPr>
          <p:cNvPr id="10" name="TextBox 19">
            <a:hlinkClick r:id="" action="ppaction://noaction" highlightClick="1"/>
            <a:hlinkHover r:id="rId5" action="ppaction://hlinksldjump" highlightClick="1"/>
            <a:extLst>
              <a:ext uri="{FF2B5EF4-FFF2-40B4-BE49-F238E27FC236}">
                <a16:creationId xmlns:a16="http://schemas.microsoft.com/office/drawing/2014/main" id="{09CC7333-A938-A230-569D-D8BEB7D04246}"/>
              </a:ext>
            </a:extLst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研究成果与应用</a:t>
            </a:r>
          </a:p>
        </p:txBody>
      </p:sp>
      <p:sp>
        <p:nvSpPr>
          <p:cNvPr id="11" name="TextBox 20">
            <a:hlinkClick r:id="" action="ppaction://noaction" highlightClick="1"/>
            <a:hlinkHover r:id="rId6" action="ppaction://hlinksldjump" highlightClick="1"/>
            <a:extLst>
              <a:ext uri="{FF2B5EF4-FFF2-40B4-BE49-F238E27FC236}">
                <a16:creationId xmlns:a16="http://schemas.microsoft.com/office/drawing/2014/main" id="{4B6D567A-DDBB-2663-9D20-9A10593D1D2A}"/>
              </a:ext>
            </a:extLst>
          </p:cNvPr>
          <p:cNvSpPr txBox="1"/>
          <p:nvPr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论文总结</a:t>
            </a:r>
          </a:p>
        </p:txBody>
      </p: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3CC09E35-728F-B776-9946-EE51CD864332}"/>
              </a:ext>
            </a:extLst>
          </p:cNvPr>
          <p:cNvCxnSpPr/>
          <p:nvPr/>
        </p:nvCxnSpPr>
        <p:spPr>
          <a:xfrm>
            <a:off x="45974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7">
            <a:extLst>
              <a:ext uri="{FF2B5EF4-FFF2-40B4-BE49-F238E27FC236}">
                <a16:creationId xmlns:a16="http://schemas.microsoft.com/office/drawing/2014/main" id="{D5A7BCC7-5272-71B0-4F14-4C4100E49703}"/>
              </a:ext>
            </a:extLst>
          </p:cNvPr>
          <p:cNvCxnSpPr/>
          <p:nvPr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F1CCD263-CEF4-716C-8E3F-58421F722ABA}"/>
              </a:ext>
            </a:extLst>
          </p:cNvPr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9">
            <a:extLst>
              <a:ext uri="{FF2B5EF4-FFF2-40B4-BE49-F238E27FC236}">
                <a16:creationId xmlns:a16="http://schemas.microsoft.com/office/drawing/2014/main" id="{7A7B07C6-5794-C19F-4C1C-758A4A9BD8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AF63BFE6-C018-DCA8-885A-6CB6DCF9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564113B2-337E-2AB3-C9ED-9B337AE2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1EAB296D-23A1-607A-ADD0-59519FAD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557B2A-0969-6C41-8E6F-6ED1185F4D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3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5B4E16F-6C2D-7594-17D7-BE1B5E8B8B36}"/>
              </a:ext>
            </a:extLst>
          </p:cNvPr>
          <p:cNvSpPr/>
          <p:nvPr/>
        </p:nvSpPr>
        <p:spPr>
          <a:xfrm>
            <a:off x="3333750" y="-1588"/>
            <a:ext cx="1263650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C0326479-AE89-3E09-00E5-3833FA81A02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6">
              <a:extLst>
                <a:ext uri="{FF2B5EF4-FFF2-40B4-BE49-F238E27FC236}">
                  <a16:creationId xmlns:a16="http://schemas.microsoft.com/office/drawing/2014/main" id="{C643C9A2-DC88-AEDE-8633-6727EC03D83A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sz="16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47D8038C-0F32-421B-4BB5-494979F63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FEEC4174-EBEC-967D-D9ED-5229A4089912}"/>
              </a:ext>
            </a:extLst>
          </p:cNvPr>
          <p:cNvSpPr txBox="1"/>
          <p:nvPr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选题背景及意义</a:t>
            </a:r>
          </a:p>
        </p:txBody>
      </p:sp>
      <p:sp>
        <p:nvSpPr>
          <p:cNvPr id="7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57B6F957-51B8-2AB4-E7B5-D419F1B58230}"/>
              </a:ext>
            </a:extLst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论文综述</a:t>
            </a:r>
          </a:p>
        </p:txBody>
      </p:sp>
      <p:sp>
        <p:nvSpPr>
          <p:cNvPr id="8" name="TextBox 18">
            <a:hlinkClick r:id="" action="ppaction://noaction" highlightClick="1"/>
            <a:hlinkHover r:id="rId4" action="ppaction://hlinksldjump" highlightClick="1"/>
            <a:extLst>
              <a:ext uri="{FF2B5EF4-FFF2-40B4-BE49-F238E27FC236}">
                <a16:creationId xmlns:a16="http://schemas.microsoft.com/office/drawing/2014/main" id="{63715002-1872-AD8B-7107-69919DF537E6}"/>
              </a:ext>
            </a:extLst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关键技术与难点</a:t>
            </a:r>
          </a:p>
        </p:txBody>
      </p:sp>
      <p:sp>
        <p:nvSpPr>
          <p:cNvPr id="9" name="TextBox 19">
            <a:hlinkClick r:id="" action="ppaction://noaction" highlightClick="1"/>
            <a:hlinkHover r:id="rId5" action="ppaction://hlinksldjump" highlightClick="1"/>
            <a:extLst>
              <a:ext uri="{FF2B5EF4-FFF2-40B4-BE49-F238E27FC236}">
                <a16:creationId xmlns:a16="http://schemas.microsoft.com/office/drawing/2014/main" id="{AC4E3B39-772C-6271-7C05-60D691163C6D}"/>
              </a:ext>
            </a:extLst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研究成果与应用</a:t>
            </a:r>
          </a:p>
        </p:txBody>
      </p:sp>
      <p:sp>
        <p:nvSpPr>
          <p:cNvPr id="10" name="TextBox 20">
            <a:hlinkClick r:id="" action="ppaction://noaction" highlightClick="1"/>
            <a:hlinkHover r:id="rId6" action="ppaction://hlinksldjump" highlightClick="1"/>
            <a:extLst>
              <a:ext uri="{FF2B5EF4-FFF2-40B4-BE49-F238E27FC236}">
                <a16:creationId xmlns:a16="http://schemas.microsoft.com/office/drawing/2014/main" id="{551D63D2-2795-D670-CEB2-89C35B683DF7}"/>
              </a:ext>
            </a:extLst>
          </p:cNvPr>
          <p:cNvSpPr txBox="1"/>
          <p:nvPr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论文总结</a:t>
            </a:r>
          </a:p>
        </p:txBody>
      </p: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3A56B3B9-9751-543F-A21F-41642B8EDC17}"/>
              </a:ext>
            </a:extLst>
          </p:cNvPr>
          <p:cNvCxnSpPr/>
          <p:nvPr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B44D14C1-4CD1-1761-76A4-FEDAE5D785C1}"/>
              </a:ext>
            </a:extLst>
          </p:cNvPr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7">
            <a:extLst>
              <a:ext uri="{FF2B5EF4-FFF2-40B4-BE49-F238E27FC236}">
                <a16:creationId xmlns:a16="http://schemas.microsoft.com/office/drawing/2014/main" id="{73B01841-1C1A-502D-E917-D13AB22449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D2EA0332-9CF3-9931-D3C1-0F3D0B073645}"/>
              </a:ext>
            </a:extLst>
          </p:cNvPr>
          <p:cNvCxnSpPr/>
          <p:nvPr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1404BD8-6B36-E769-7A6A-0B52727549BA}"/>
              </a:ext>
            </a:extLst>
          </p:cNvPr>
          <p:cNvSpPr/>
          <p:nvPr/>
        </p:nvSpPr>
        <p:spPr>
          <a:xfrm>
            <a:off x="17463" y="0"/>
            <a:ext cx="9109075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26B53BC4-E10F-558D-C018-4B00C1E7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A28AB44A-4637-0F4D-104A-99CA2F831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A68BD78C-074D-25C2-301F-4CA31F9B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0F88A7-AC35-804B-A52C-45258C20B71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28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45BD211-E329-5DF3-B23D-6C2E09ECBDB9}"/>
              </a:ext>
            </a:extLst>
          </p:cNvPr>
          <p:cNvSpPr/>
          <p:nvPr/>
        </p:nvSpPr>
        <p:spPr>
          <a:xfrm>
            <a:off x="4629150" y="6350"/>
            <a:ext cx="1573213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5CCD38BA-70AA-346B-C57C-9CAF4796EED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6">
              <a:extLst>
                <a:ext uri="{FF2B5EF4-FFF2-40B4-BE49-F238E27FC236}">
                  <a16:creationId xmlns:a16="http://schemas.microsoft.com/office/drawing/2014/main" id="{36E83B05-D66D-7F46-587F-BDA4BCF0E729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sz="16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5841DCC3-158A-D06E-33FF-E22864A6EF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8F7DFFAC-6B3C-DED2-911E-A7A798C253CF}"/>
              </a:ext>
            </a:extLst>
          </p:cNvPr>
          <p:cNvSpPr txBox="1"/>
          <p:nvPr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选题背景及意义</a:t>
            </a:r>
          </a:p>
        </p:txBody>
      </p:sp>
      <p:sp>
        <p:nvSpPr>
          <p:cNvPr id="7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2EFE7F89-6295-4BF2-F040-8D6031744066}"/>
              </a:ext>
            </a:extLst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论文综述</a:t>
            </a:r>
          </a:p>
        </p:txBody>
      </p:sp>
      <p:sp>
        <p:nvSpPr>
          <p:cNvPr id="8" name="TextBox 18">
            <a:hlinkClick r:id="" action="ppaction://noaction" highlightClick="1"/>
            <a:hlinkHover r:id="rId4" action="ppaction://hlinksldjump" highlightClick="1"/>
            <a:extLst>
              <a:ext uri="{FF2B5EF4-FFF2-40B4-BE49-F238E27FC236}">
                <a16:creationId xmlns:a16="http://schemas.microsoft.com/office/drawing/2014/main" id="{32255C42-DBEF-D7F9-0E14-08765D2CF07D}"/>
              </a:ext>
            </a:extLst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关键技术与难点</a:t>
            </a:r>
          </a:p>
        </p:txBody>
      </p:sp>
      <p:sp>
        <p:nvSpPr>
          <p:cNvPr id="9" name="TextBox 19">
            <a:hlinkClick r:id="" action="ppaction://noaction" highlightClick="1"/>
            <a:hlinkHover r:id="rId5" action="ppaction://hlinksldjump" highlightClick="1"/>
            <a:extLst>
              <a:ext uri="{FF2B5EF4-FFF2-40B4-BE49-F238E27FC236}">
                <a16:creationId xmlns:a16="http://schemas.microsoft.com/office/drawing/2014/main" id="{75C32725-9B16-4ABB-0CDB-0A670E033F35}"/>
              </a:ext>
            </a:extLst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研究成果与应用</a:t>
            </a:r>
          </a:p>
        </p:txBody>
      </p:sp>
      <p:sp>
        <p:nvSpPr>
          <p:cNvPr id="10" name="TextBox 20">
            <a:hlinkClick r:id="" action="ppaction://noaction" highlightClick="1"/>
            <a:hlinkHover r:id="rId6" action="ppaction://hlinksldjump" highlightClick="1"/>
            <a:extLst>
              <a:ext uri="{FF2B5EF4-FFF2-40B4-BE49-F238E27FC236}">
                <a16:creationId xmlns:a16="http://schemas.microsoft.com/office/drawing/2014/main" id="{68BDD1A1-B8FD-AFB6-5AB9-6CA5234AD69E}"/>
              </a:ext>
            </a:extLst>
          </p:cNvPr>
          <p:cNvSpPr txBox="1"/>
          <p:nvPr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论文总结</a:t>
            </a:r>
          </a:p>
        </p:txBody>
      </p: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EE56A57B-AC32-CE28-2883-D7DA568F1C5F}"/>
              </a:ext>
            </a:extLst>
          </p:cNvPr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5E9F9C0A-034E-4B8F-1173-0C9C0E4A804E}"/>
              </a:ext>
            </a:extLst>
          </p:cNvPr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7">
            <a:extLst>
              <a:ext uri="{FF2B5EF4-FFF2-40B4-BE49-F238E27FC236}">
                <a16:creationId xmlns:a16="http://schemas.microsoft.com/office/drawing/2014/main" id="{68F4F958-BC49-2468-A9A3-E70706E2E6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33595973-21CA-8761-921E-695C9BAF1683}"/>
              </a:ext>
            </a:extLst>
          </p:cNvPr>
          <p:cNvCxnSpPr/>
          <p:nvPr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16C62D0-BBF1-ACAA-A60A-4E95EB7CEDF0}"/>
              </a:ext>
            </a:extLst>
          </p:cNvPr>
          <p:cNvSpPr/>
          <p:nvPr/>
        </p:nvSpPr>
        <p:spPr>
          <a:xfrm>
            <a:off x="17463" y="0"/>
            <a:ext cx="9109075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8F5A9B89-EED2-FCE1-53B5-E814CC88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DE9B4010-457C-04D1-8C6F-631A43B6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AC316583-1E65-4575-09D3-D69EC734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EA112B-A5C3-764A-8637-1766D8CEB6D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11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549B0C-17A0-9989-06E0-6C54D311DF07}"/>
              </a:ext>
            </a:extLst>
          </p:cNvPr>
          <p:cNvSpPr/>
          <p:nvPr/>
        </p:nvSpPr>
        <p:spPr>
          <a:xfrm>
            <a:off x="6194425" y="7938"/>
            <a:ext cx="1547813" cy="5191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9EF0D5E2-9244-CEE9-F11F-EEB54D5A9AE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6">
              <a:extLst>
                <a:ext uri="{FF2B5EF4-FFF2-40B4-BE49-F238E27FC236}">
                  <a16:creationId xmlns:a16="http://schemas.microsoft.com/office/drawing/2014/main" id="{5D5885F5-CA23-3430-419D-8814BA9DB19D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sz="16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515CD20B-53D5-D261-2A84-7F564F649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8505E2A2-5018-3AB4-58BE-E781655ACB84}"/>
              </a:ext>
            </a:extLst>
          </p:cNvPr>
          <p:cNvSpPr txBox="1"/>
          <p:nvPr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选题背景及意义</a:t>
            </a:r>
          </a:p>
        </p:txBody>
      </p:sp>
      <p:sp>
        <p:nvSpPr>
          <p:cNvPr id="7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1398133E-62BA-16C7-39BE-34339CA344D1}"/>
              </a:ext>
            </a:extLst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论文综述</a:t>
            </a:r>
          </a:p>
        </p:txBody>
      </p:sp>
      <p:sp>
        <p:nvSpPr>
          <p:cNvPr id="8" name="TextBox 18">
            <a:hlinkClick r:id="" action="ppaction://noaction" highlightClick="1"/>
            <a:hlinkHover r:id="rId4" action="ppaction://hlinksldjump" highlightClick="1"/>
            <a:extLst>
              <a:ext uri="{FF2B5EF4-FFF2-40B4-BE49-F238E27FC236}">
                <a16:creationId xmlns:a16="http://schemas.microsoft.com/office/drawing/2014/main" id="{F3B1AAEA-92EC-4375-FDAA-92739FDD7FFB}"/>
              </a:ext>
            </a:extLst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关键技术与难点</a:t>
            </a:r>
          </a:p>
        </p:txBody>
      </p:sp>
      <p:sp>
        <p:nvSpPr>
          <p:cNvPr id="9" name="TextBox 19">
            <a:hlinkClick r:id="" action="ppaction://noaction" highlightClick="1"/>
            <a:hlinkHover r:id="rId5" action="ppaction://hlinksldjump" highlightClick="1"/>
            <a:extLst>
              <a:ext uri="{FF2B5EF4-FFF2-40B4-BE49-F238E27FC236}">
                <a16:creationId xmlns:a16="http://schemas.microsoft.com/office/drawing/2014/main" id="{94F27986-3C85-9F7C-0A49-DFD41E53842E}"/>
              </a:ext>
            </a:extLst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研究成果与应用</a:t>
            </a:r>
          </a:p>
        </p:txBody>
      </p:sp>
      <p:sp>
        <p:nvSpPr>
          <p:cNvPr id="10" name="TextBox 20">
            <a:hlinkClick r:id="" action="ppaction://noaction" highlightClick="1"/>
            <a:hlinkHover r:id="rId6" action="ppaction://hlinksldjump" highlightClick="1"/>
            <a:extLst>
              <a:ext uri="{FF2B5EF4-FFF2-40B4-BE49-F238E27FC236}">
                <a16:creationId xmlns:a16="http://schemas.microsoft.com/office/drawing/2014/main" id="{A8F925CC-7991-B26E-A8A2-4B23B3318445}"/>
              </a:ext>
            </a:extLst>
          </p:cNvPr>
          <p:cNvSpPr txBox="1"/>
          <p:nvPr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论文总结</a:t>
            </a:r>
          </a:p>
        </p:txBody>
      </p: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8AC8395E-48B2-9667-B566-6FFFA589E79C}"/>
              </a:ext>
            </a:extLst>
          </p:cNvPr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6">
            <a:extLst>
              <a:ext uri="{FF2B5EF4-FFF2-40B4-BE49-F238E27FC236}">
                <a16:creationId xmlns:a16="http://schemas.microsoft.com/office/drawing/2014/main" id="{64C7ADA0-6D8C-DE7A-5574-6D0197B624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连接符 17">
            <a:extLst>
              <a:ext uri="{FF2B5EF4-FFF2-40B4-BE49-F238E27FC236}">
                <a16:creationId xmlns:a16="http://schemas.microsoft.com/office/drawing/2014/main" id="{D903C319-46BD-5593-C34C-3DEB41E2A4B5}"/>
              </a:ext>
            </a:extLst>
          </p:cNvPr>
          <p:cNvCxnSpPr/>
          <p:nvPr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C3EA78BF-F157-A720-B3CF-2BD495930DD2}"/>
              </a:ext>
            </a:extLst>
          </p:cNvPr>
          <p:cNvCxnSpPr/>
          <p:nvPr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7F02737-E987-27EB-ABE1-4D8A807A94EB}"/>
              </a:ext>
            </a:extLst>
          </p:cNvPr>
          <p:cNvSpPr/>
          <p:nvPr/>
        </p:nvSpPr>
        <p:spPr>
          <a:xfrm>
            <a:off x="17463" y="0"/>
            <a:ext cx="9109075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8CA24449-AB12-BCFE-062D-E39BB832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41F0B328-6FF3-5800-ED36-65678391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628B34D6-4533-9AF7-8897-04F38529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667B39-2D12-9248-B57C-49566D117D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20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AC4E107-BCDD-AC8F-2D9E-C6266F760DBA}"/>
              </a:ext>
            </a:extLst>
          </p:cNvPr>
          <p:cNvSpPr/>
          <p:nvPr/>
        </p:nvSpPr>
        <p:spPr>
          <a:xfrm>
            <a:off x="7769225" y="-4763"/>
            <a:ext cx="1374775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D5EE9A9C-DED5-5C11-3B5D-934C8A3AFE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6">
              <a:extLst>
                <a:ext uri="{FF2B5EF4-FFF2-40B4-BE49-F238E27FC236}">
                  <a16:creationId xmlns:a16="http://schemas.microsoft.com/office/drawing/2014/main" id="{8A7881E5-A6CC-9416-8961-1B2A0AF001E8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 sz="16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440EAF34-A771-790D-0D45-3C23405C8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00E06CB9-CAF2-BCC9-9422-D5DBE12095C7}"/>
              </a:ext>
            </a:extLst>
          </p:cNvPr>
          <p:cNvSpPr txBox="1"/>
          <p:nvPr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选题背景及意义</a:t>
            </a:r>
          </a:p>
        </p:txBody>
      </p:sp>
      <p:sp>
        <p:nvSpPr>
          <p:cNvPr id="7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D783C94A-1505-FF6F-0B8A-996BA957C327}"/>
              </a:ext>
            </a:extLst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论文综述</a:t>
            </a:r>
          </a:p>
        </p:txBody>
      </p:sp>
      <p:sp>
        <p:nvSpPr>
          <p:cNvPr id="8" name="TextBox 18">
            <a:hlinkClick r:id="" action="ppaction://noaction" highlightClick="1"/>
            <a:hlinkHover r:id="rId4" action="ppaction://hlinksldjump" highlightClick="1"/>
            <a:extLst>
              <a:ext uri="{FF2B5EF4-FFF2-40B4-BE49-F238E27FC236}">
                <a16:creationId xmlns:a16="http://schemas.microsoft.com/office/drawing/2014/main" id="{E0FF2E82-FA96-F389-CF51-5AE1CF5B82FC}"/>
              </a:ext>
            </a:extLst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关键技术与难点</a:t>
            </a:r>
          </a:p>
        </p:txBody>
      </p:sp>
      <p:sp>
        <p:nvSpPr>
          <p:cNvPr id="9" name="TextBox 19">
            <a:hlinkClick r:id="" action="ppaction://noaction" highlightClick="1"/>
            <a:hlinkHover r:id="rId5" action="ppaction://hlinksldjump" highlightClick="1"/>
            <a:extLst>
              <a:ext uri="{FF2B5EF4-FFF2-40B4-BE49-F238E27FC236}">
                <a16:creationId xmlns:a16="http://schemas.microsoft.com/office/drawing/2014/main" id="{646DED88-EB20-9F07-4ECD-649DE64BEE6D}"/>
              </a:ext>
            </a:extLst>
          </p:cNvPr>
          <p:cNvSpPr txBox="1"/>
          <p:nvPr/>
        </p:nvSpPr>
        <p:spPr>
          <a:xfrm>
            <a:off x="6205538" y="141288"/>
            <a:ext cx="15541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研究成果与应用</a:t>
            </a:r>
          </a:p>
        </p:txBody>
      </p:sp>
      <p:sp>
        <p:nvSpPr>
          <p:cNvPr id="10" name="TextBox 20">
            <a:hlinkClick r:id="" action="ppaction://noaction" highlightClick="1"/>
            <a:hlinkHover r:id="rId6" action="ppaction://hlinksldjump" highlightClick="1"/>
            <a:extLst>
              <a:ext uri="{FF2B5EF4-FFF2-40B4-BE49-F238E27FC236}">
                <a16:creationId xmlns:a16="http://schemas.microsoft.com/office/drawing/2014/main" id="{6DD30A99-E615-A07A-B1E1-8917F7C82F6B}"/>
              </a:ext>
            </a:extLst>
          </p:cNvPr>
          <p:cNvSpPr txBox="1"/>
          <p:nvPr/>
        </p:nvSpPr>
        <p:spPr>
          <a:xfrm>
            <a:off x="7789863" y="149225"/>
            <a:ext cx="14033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论文总结</a:t>
            </a:r>
          </a:p>
        </p:txBody>
      </p: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343758E4-A64E-7063-5B6A-9911ECC5ADD6}"/>
              </a:ext>
            </a:extLst>
          </p:cNvPr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6">
            <a:extLst>
              <a:ext uri="{FF2B5EF4-FFF2-40B4-BE49-F238E27FC236}">
                <a16:creationId xmlns:a16="http://schemas.microsoft.com/office/drawing/2014/main" id="{570A917A-A4FB-8BA5-82F5-F47434780C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连接符 17">
            <a:extLst>
              <a:ext uri="{FF2B5EF4-FFF2-40B4-BE49-F238E27FC236}">
                <a16:creationId xmlns:a16="http://schemas.microsoft.com/office/drawing/2014/main" id="{52E936AA-4168-EF31-724F-342F1C1648C3}"/>
              </a:ext>
            </a:extLst>
          </p:cNvPr>
          <p:cNvCxnSpPr/>
          <p:nvPr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D306F569-DD8F-DBCB-8DDB-8AD1E9FB8F0D}"/>
              </a:ext>
            </a:extLst>
          </p:cNvPr>
          <p:cNvCxnSpPr/>
          <p:nvPr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9">
            <a:extLst>
              <a:ext uri="{FF2B5EF4-FFF2-40B4-BE49-F238E27FC236}">
                <a16:creationId xmlns:a16="http://schemas.microsoft.com/office/drawing/2014/main" id="{FC6FEE3E-35F3-C4AC-0B17-8CFE8BFE71A5}"/>
              </a:ext>
            </a:extLst>
          </p:cNvPr>
          <p:cNvCxnSpPr/>
          <p:nvPr/>
        </p:nvCxnSpPr>
        <p:spPr>
          <a:xfrm>
            <a:off x="61769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2D05B57-38FA-62C4-4404-0787FF046161}"/>
              </a:ext>
            </a:extLst>
          </p:cNvPr>
          <p:cNvSpPr/>
          <p:nvPr/>
        </p:nvSpPr>
        <p:spPr>
          <a:xfrm>
            <a:off x="17463" y="0"/>
            <a:ext cx="9109075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B74B2D68-AAD4-045B-5C6F-29AC17E65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8" name="页脚占位符 2">
            <a:extLst>
              <a:ext uri="{FF2B5EF4-FFF2-40B4-BE49-F238E27FC236}">
                <a16:creationId xmlns:a16="http://schemas.microsoft.com/office/drawing/2014/main" id="{A1F8568F-0D3F-1E82-F140-4BE405D1D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BA42DE8E-D2F2-36F0-ACBB-188B562A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D3FAE4-CDA9-1146-AE5F-D79C772FF1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71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9A6EBD-DF4F-3770-8BD6-7B3B862E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62CE92-424F-DC4C-B667-D908CFCFE3BF}" type="datetimeFigureOut">
              <a:rPr lang="zh-CN" altLang="en-US"/>
              <a:pPr/>
              <a:t>2023/6/4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98CA74-52DC-AFA2-38DC-6F8D17AD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16A6DF-2897-6290-E27B-BED74A94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B1C1D-F6EE-1140-8778-63222FA7BF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18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975ABFD-C380-154E-F055-DDE638D5E2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83ADC80-B0DD-F081-D894-E81FD1095E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CF4AA-BB0B-C31C-00AC-9E31E13F9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8734D-C2B4-29B8-9D79-2A69BC65D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0FEC8-59C1-CCF1-7874-427FE8889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fld id="{52D7587C-6308-FA44-A560-B62F3C1B80B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微软雅黑" panose="020B0503020204020204" pitchFamily="34" charset="-122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Patio 2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384FE5E-3AFA-EFA1-04A8-855C3BFA74C6}"/>
              </a:ext>
            </a:extLst>
          </p:cNvPr>
          <p:cNvGrpSpPr/>
          <p:nvPr/>
        </p:nvGrpSpPr>
        <p:grpSpPr>
          <a:xfrm>
            <a:off x="329180" y="2148840"/>
            <a:ext cx="1597227" cy="845820"/>
            <a:chOff x="679700" y="2034540"/>
            <a:chExt cx="1597227" cy="84582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91B361D-C39E-D784-E542-DF16E465575E}"/>
                </a:ext>
              </a:extLst>
            </p:cNvPr>
            <p:cNvSpPr/>
            <p:nvPr/>
          </p:nvSpPr>
          <p:spPr>
            <a:xfrm>
              <a:off x="739206" y="2034540"/>
              <a:ext cx="1478214" cy="8458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EB652BD-E2D1-DB27-5B98-72CB5456E90A}"/>
                </a:ext>
              </a:extLst>
            </p:cNvPr>
            <p:cNvSpPr txBox="1"/>
            <p:nvPr/>
          </p:nvSpPr>
          <p:spPr>
            <a:xfrm>
              <a:off x="679700" y="2107880"/>
              <a:ext cx="159722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Recognize the arrow with </a:t>
              </a:r>
              <a:r>
                <a:rPr lang="en-US" altLang="zh-CN" dirty="0" err="1"/>
                <a:t>OpenMV</a:t>
              </a:r>
              <a:r>
                <a:rPr lang="zh-CN" altLang="en-US" dirty="0"/>
                <a:t>⬆️➡️⬅️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AA22C2-C601-797A-B5D5-FE5C6D226A53}"/>
              </a:ext>
            </a:extLst>
          </p:cNvPr>
          <p:cNvGrpSpPr/>
          <p:nvPr/>
        </p:nvGrpSpPr>
        <p:grpSpPr>
          <a:xfrm>
            <a:off x="2525080" y="2146156"/>
            <a:ext cx="1323020" cy="845820"/>
            <a:chOff x="894400" y="2034540"/>
            <a:chExt cx="1323020" cy="84582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EFF79BF-D279-FA53-B04A-BABA9C65157A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F17B739-9E20-C917-900E-4425600797B9}"/>
                </a:ext>
              </a:extLst>
            </p:cNvPr>
            <p:cNvSpPr txBox="1"/>
            <p:nvPr/>
          </p:nvSpPr>
          <p:spPr>
            <a:xfrm>
              <a:off x="894400" y="2153073"/>
              <a:ext cx="132302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Travel to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release point</a:t>
              </a:r>
            </a:p>
            <a:p>
              <a:pPr algn="ctr"/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9A6A21-6043-4730-04E1-0F152FC4144D}"/>
              </a:ext>
            </a:extLst>
          </p:cNvPr>
          <p:cNvGrpSpPr/>
          <p:nvPr/>
        </p:nvGrpSpPr>
        <p:grpSpPr>
          <a:xfrm>
            <a:off x="4452942" y="2146155"/>
            <a:ext cx="1424940" cy="845820"/>
            <a:chOff x="828680" y="2034540"/>
            <a:chExt cx="1424940" cy="84582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439CD8D-259F-ACBC-3576-1A45C13F2A57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B3069B6-1E2D-6096-DB5E-BBA58EF5EDBD}"/>
                </a:ext>
              </a:extLst>
            </p:cNvPr>
            <p:cNvSpPr txBox="1"/>
            <p:nvPr/>
          </p:nvSpPr>
          <p:spPr>
            <a:xfrm>
              <a:off x="828680" y="2116598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Travel to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communication area </a:t>
              </a:r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93C7DD4-B0A6-1DB8-8BED-DD033F09652B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1866900" y="2569066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455B7D-E279-9000-8662-D7E81B455BFE}"/>
              </a:ext>
            </a:extLst>
          </p:cNvPr>
          <p:cNvCxnSpPr/>
          <p:nvPr/>
        </p:nvCxnSpPr>
        <p:spPr>
          <a:xfrm flipV="1">
            <a:off x="3848100" y="2553457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00B28D-1E6D-CC49-D42A-8D491C78F804}"/>
              </a:ext>
            </a:extLst>
          </p:cNvPr>
          <p:cNvCxnSpPr/>
          <p:nvPr/>
        </p:nvCxnSpPr>
        <p:spPr>
          <a:xfrm flipV="1">
            <a:off x="5841682" y="2550773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64849B4-7E2F-F401-02E0-7BE88E7A7E43}"/>
              </a:ext>
            </a:extLst>
          </p:cNvPr>
          <p:cNvCxnSpPr>
            <a:cxnSpLocks/>
          </p:cNvCxnSpPr>
          <p:nvPr/>
        </p:nvCxnSpPr>
        <p:spPr>
          <a:xfrm flipV="1">
            <a:off x="4122420" y="1534683"/>
            <a:ext cx="0" cy="101609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4A38192-A9FC-F32B-3958-ACD0CB467653}"/>
              </a:ext>
            </a:extLst>
          </p:cNvPr>
          <p:cNvSpPr txBox="1"/>
          <p:nvPr/>
        </p:nvSpPr>
        <p:spPr>
          <a:xfrm>
            <a:off x="3117297" y="1040898"/>
            <a:ext cx="20102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Throw the table tennis ball into the basket</a:t>
            </a:r>
            <a:r>
              <a:rPr lang="zh-CN" altLang="en-US" dirty="0"/>
              <a:t>🗑️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B365907-F9E7-4474-8F62-7A664E35C290}"/>
              </a:ext>
            </a:extLst>
          </p:cNvPr>
          <p:cNvGrpSpPr/>
          <p:nvPr/>
        </p:nvGrpSpPr>
        <p:grpSpPr>
          <a:xfrm>
            <a:off x="6466992" y="2127863"/>
            <a:ext cx="1424940" cy="845820"/>
            <a:chOff x="843440" y="2034540"/>
            <a:chExt cx="1424940" cy="84582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88F9C196-31E3-53B4-1B2E-C4F52ECCFC51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043F455-92D3-D573-A5E5-71B8394EE990}"/>
                </a:ext>
              </a:extLst>
            </p:cNvPr>
            <p:cNvSpPr txBox="1"/>
            <p:nvPr/>
          </p:nvSpPr>
          <p:spPr>
            <a:xfrm>
              <a:off x="843440" y="2134890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Message with the</a:t>
              </a:r>
              <a:r>
                <a:rPr lang="zh-CN" altLang="en-US" dirty="0"/>
                <a:t> </a:t>
              </a:r>
              <a:r>
                <a:rPr lang="en-US" altLang="zh-CN" dirty="0"/>
                <a:t>laptop</a:t>
              </a:r>
            </a:p>
            <a:p>
              <a:pPr algn="ctr"/>
              <a:r>
                <a:rPr lang="zh-CN" altLang="en-US" dirty="0"/>
                <a:t>💻</a:t>
              </a:r>
            </a:p>
          </p:txBody>
        </p: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6E92C94-8BC2-3261-B3E7-37A75F340722}"/>
              </a:ext>
            </a:extLst>
          </p:cNvPr>
          <p:cNvCxnSpPr>
            <a:cxnSpLocks/>
          </p:cNvCxnSpPr>
          <p:nvPr/>
        </p:nvCxnSpPr>
        <p:spPr>
          <a:xfrm>
            <a:off x="7859062" y="2549408"/>
            <a:ext cx="41435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3EF2642-4807-D878-A5A5-15494083151B}"/>
              </a:ext>
            </a:extLst>
          </p:cNvPr>
          <p:cNvSpPr txBox="1"/>
          <p:nvPr/>
        </p:nvSpPr>
        <p:spPr>
          <a:xfrm>
            <a:off x="8166139" y="2400529"/>
            <a:ext cx="8679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🛑</a:t>
            </a:r>
            <a:r>
              <a:rPr lang="en-US" altLang="zh-CN" dirty="0"/>
              <a:t>Stop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086A893-C64A-8CFD-3A4B-26B8E8B3B7F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282680" y="2991975"/>
            <a:ext cx="897492" cy="11106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01DEA66-67A9-4660-0D24-7F47C363D15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186590" y="2991976"/>
            <a:ext cx="928927" cy="11106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4A2E9D6-F3F3-C957-9F08-7A264CEDA163}"/>
              </a:ext>
            </a:extLst>
          </p:cNvPr>
          <p:cNvSpPr txBox="1"/>
          <p:nvPr/>
        </p:nvSpPr>
        <p:spPr>
          <a:xfrm>
            <a:off x="2758443" y="4102602"/>
            <a:ext cx="283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/>
              <a:t>with cobbled road</a:t>
            </a:r>
            <a:r>
              <a:rPr lang="zh-CN" altLang="en-US" sz="1800" b="1" dirty="0"/>
              <a:t>🪨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00A3CFD-B105-794A-95F9-DC1A06580DCE}"/>
              </a:ext>
            </a:extLst>
          </p:cNvPr>
          <p:cNvSpPr txBox="1"/>
          <p:nvPr/>
        </p:nvSpPr>
        <p:spPr>
          <a:xfrm>
            <a:off x="90488" y="921884"/>
            <a:ext cx="2841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Patio 2 Block Diagram</a:t>
            </a:r>
            <a:endParaRPr lang="zh-CN" altLang="en-US" sz="1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Patio 2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384FE5E-3AFA-EFA1-04A8-855C3BFA74C6}"/>
              </a:ext>
            </a:extLst>
          </p:cNvPr>
          <p:cNvGrpSpPr/>
          <p:nvPr/>
        </p:nvGrpSpPr>
        <p:grpSpPr>
          <a:xfrm>
            <a:off x="329180" y="2148840"/>
            <a:ext cx="1597227" cy="845820"/>
            <a:chOff x="679700" y="2034540"/>
            <a:chExt cx="1597227" cy="84582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91B361D-C39E-D784-E542-DF16E465575E}"/>
                </a:ext>
              </a:extLst>
            </p:cNvPr>
            <p:cNvSpPr/>
            <p:nvPr/>
          </p:nvSpPr>
          <p:spPr>
            <a:xfrm>
              <a:off x="739206" y="2034540"/>
              <a:ext cx="1478214" cy="845820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EB652BD-E2D1-DB27-5B98-72CB5456E90A}"/>
                </a:ext>
              </a:extLst>
            </p:cNvPr>
            <p:cNvSpPr txBox="1"/>
            <p:nvPr/>
          </p:nvSpPr>
          <p:spPr>
            <a:xfrm>
              <a:off x="679700" y="2107880"/>
              <a:ext cx="159722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Recognize the arrow with </a:t>
              </a:r>
              <a:r>
                <a:rPr lang="en-US" altLang="zh-CN" dirty="0" err="1">
                  <a:solidFill>
                    <a:schemeClr val="bg1"/>
                  </a:solidFill>
                </a:rPr>
                <a:t>OpenMV</a:t>
              </a:r>
              <a:r>
                <a:rPr lang="zh-CN" altLang="en-US" dirty="0"/>
                <a:t>⬆️➡️⬅️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AA22C2-C601-797A-B5D5-FE5C6D226A53}"/>
              </a:ext>
            </a:extLst>
          </p:cNvPr>
          <p:cNvGrpSpPr/>
          <p:nvPr/>
        </p:nvGrpSpPr>
        <p:grpSpPr>
          <a:xfrm>
            <a:off x="2525080" y="2146156"/>
            <a:ext cx="1323020" cy="845820"/>
            <a:chOff x="894400" y="2034540"/>
            <a:chExt cx="1323020" cy="84582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EFF79BF-D279-FA53-B04A-BABA9C65157A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F17B739-9E20-C917-900E-4425600797B9}"/>
                </a:ext>
              </a:extLst>
            </p:cNvPr>
            <p:cNvSpPr txBox="1"/>
            <p:nvPr/>
          </p:nvSpPr>
          <p:spPr>
            <a:xfrm>
              <a:off x="894400" y="2153073"/>
              <a:ext cx="132302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Travel to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release point</a:t>
              </a:r>
            </a:p>
            <a:p>
              <a:pPr algn="ctr"/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9A6A21-6043-4730-04E1-0F152FC4144D}"/>
              </a:ext>
            </a:extLst>
          </p:cNvPr>
          <p:cNvGrpSpPr/>
          <p:nvPr/>
        </p:nvGrpSpPr>
        <p:grpSpPr>
          <a:xfrm>
            <a:off x="4452942" y="2146155"/>
            <a:ext cx="1424940" cy="845820"/>
            <a:chOff x="828680" y="2034540"/>
            <a:chExt cx="1424940" cy="84582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439CD8D-259F-ACBC-3576-1A45C13F2A57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B3069B6-1E2D-6096-DB5E-BBA58EF5EDBD}"/>
                </a:ext>
              </a:extLst>
            </p:cNvPr>
            <p:cNvSpPr txBox="1"/>
            <p:nvPr/>
          </p:nvSpPr>
          <p:spPr>
            <a:xfrm>
              <a:off x="828680" y="2116598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Travel to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communication area </a:t>
              </a:r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93C7DD4-B0A6-1DB8-8BED-DD033F09652B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1866900" y="2569066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455B7D-E279-9000-8662-D7E81B455BFE}"/>
              </a:ext>
            </a:extLst>
          </p:cNvPr>
          <p:cNvCxnSpPr/>
          <p:nvPr/>
        </p:nvCxnSpPr>
        <p:spPr>
          <a:xfrm flipV="1">
            <a:off x="3848100" y="2553457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00B28D-1E6D-CC49-D42A-8D491C78F804}"/>
              </a:ext>
            </a:extLst>
          </p:cNvPr>
          <p:cNvCxnSpPr/>
          <p:nvPr/>
        </p:nvCxnSpPr>
        <p:spPr>
          <a:xfrm flipV="1">
            <a:off x="5841682" y="2550773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64849B4-7E2F-F401-02E0-7BE88E7A7E43}"/>
              </a:ext>
            </a:extLst>
          </p:cNvPr>
          <p:cNvCxnSpPr>
            <a:cxnSpLocks/>
          </p:cNvCxnSpPr>
          <p:nvPr/>
        </p:nvCxnSpPr>
        <p:spPr>
          <a:xfrm flipV="1">
            <a:off x="4122420" y="1534683"/>
            <a:ext cx="0" cy="101609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4A38192-A9FC-F32B-3958-ACD0CB467653}"/>
              </a:ext>
            </a:extLst>
          </p:cNvPr>
          <p:cNvSpPr txBox="1"/>
          <p:nvPr/>
        </p:nvSpPr>
        <p:spPr>
          <a:xfrm>
            <a:off x="3117297" y="1040898"/>
            <a:ext cx="20102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Throw the table tennis ball into the basket</a:t>
            </a:r>
            <a:r>
              <a:rPr lang="zh-CN" altLang="en-US" dirty="0"/>
              <a:t>🗑️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B365907-F9E7-4474-8F62-7A664E35C290}"/>
              </a:ext>
            </a:extLst>
          </p:cNvPr>
          <p:cNvGrpSpPr/>
          <p:nvPr/>
        </p:nvGrpSpPr>
        <p:grpSpPr>
          <a:xfrm>
            <a:off x="6466992" y="2127863"/>
            <a:ext cx="1424940" cy="845820"/>
            <a:chOff x="843440" y="2034540"/>
            <a:chExt cx="1424940" cy="84582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88F9C196-31E3-53B4-1B2E-C4F52ECCFC51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043F455-92D3-D573-A5E5-71B8394EE990}"/>
                </a:ext>
              </a:extLst>
            </p:cNvPr>
            <p:cNvSpPr txBox="1"/>
            <p:nvPr/>
          </p:nvSpPr>
          <p:spPr>
            <a:xfrm>
              <a:off x="843440" y="2134890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Message with the</a:t>
              </a:r>
              <a:r>
                <a:rPr lang="zh-CN" altLang="en-US" dirty="0"/>
                <a:t> </a:t>
              </a:r>
              <a:r>
                <a:rPr lang="en-US" altLang="zh-CN" dirty="0"/>
                <a:t>laptop</a:t>
              </a:r>
            </a:p>
            <a:p>
              <a:pPr algn="ctr"/>
              <a:r>
                <a:rPr lang="zh-CN" altLang="en-US" dirty="0"/>
                <a:t>💻</a:t>
              </a:r>
            </a:p>
          </p:txBody>
        </p: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6E92C94-8BC2-3261-B3E7-37A75F340722}"/>
              </a:ext>
            </a:extLst>
          </p:cNvPr>
          <p:cNvCxnSpPr>
            <a:cxnSpLocks/>
          </p:cNvCxnSpPr>
          <p:nvPr/>
        </p:nvCxnSpPr>
        <p:spPr>
          <a:xfrm>
            <a:off x="7859062" y="2549408"/>
            <a:ext cx="41435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3EF2642-4807-D878-A5A5-15494083151B}"/>
              </a:ext>
            </a:extLst>
          </p:cNvPr>
          <p:cNvSpPr txBox="1"/>
          <p:nvPr/>
        </p:nvSpPr>
        <p:spPr>
          <a:xfrm>
            <a:off x="8166139" y="2400529"/>
            <a:ext cx="8679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🛑</a:t>
            </a:r>
            <a:r>
              <a:rPr lang="en-US" altLang="zh-CN" dirty="0"/>
              <a:t>Stop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086A893-C64A-8CFD-3A4B-26B8E8B3B7F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282680" y="2991975"/>
            <a:ext cx="897492" cy="11106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01DEA66-67A9-4660-0D24-7F47C363D15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186590" y="2991976"/>
            <a:ext cx="928927" cy="11106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4A2E9D6-F3F3-C957-9F08-7A264CEDA163}"/>
              </a:ext>
            </a:extLst>
          </p:cNvPr>
          <p:cNvSpPr txBox="1"/>
          <p:nvPr/>
        </p:nvSpPr>
        <p:spPr>
          <a:xfrm>
            <a:off x="2758443" y="4102602"/>
            <a:ext cx="283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/>
              <a:t>with cobbled road</a:t>
            </a:r>
            <a:r>
              <a:rPr lang="zh-CN" altLang="en-US" sz="1800" b="1" dirty="0"/>
              <a:t>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53D9E7-29F9-A011-8B5F-8CEE9B34F51D}"/>
              </a:ext>
            </a:extLst>
          </p:cNvPr>
          <p:cNvSpPr txBox="1"/>
          <p:nvPr/>
        </p:nvSpPr>
        <p:spPr>
          <a:xfrm>
            <a:off x="90487" y="921884"/>
            <a:ext cx="3026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Problems in Recognition</a:t>
            </a:r>
            <a:endParaRPr lang="zh-CN" altLang="en-US" sz="1600" b="1" dirty="0"/>
          </a:p>
        </p:txBody>
      </p:sp>
      <p:pic>
        <p:nvPicPr>
          <p:cNvPr id="10" name="图片 9" descr="形状&#10;&#10;描述已自动生成">
            <a:extLst>
              <a:ext uri="{FF2B5EF4-FFF2-40B4-BE49-F238E27FC236}">
                <a16:creationId xmlns:a16="http://schemas.microsoft.com/office/drawing/2014/main" id="{DDE78CA1-0EFE-09FC-9A83-93457FF0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03" y="3532063"/>
            <a:ext cx="2736579" cy="112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Patio 2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7432F2-860E-1B81-6410-46E5B72A9794}"/>
              </a:ext>
            </a:extLst>
          </p:cNvPr>
          <p:cNvSpPr txBox="1"/>
          <p:nvPr/>
        </p:nvSpPr>
        <p:spPr>
          <a:xfrm>
            <a:off x="2530182" y="174256"/>
            <a:ext cx="611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dirty="0"/>
              <a:t>Change the recognition algorithm</a:t>
            </a:r>
            <a:endParaRPr lang="zh-CN" altLang="en-US" sz="23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7FB4D6-9333-437F-7A66-80E7568E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980" y="1090009"/>
            <a:ext cx="1716529" cy="12873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2F486EC-D954-B691-FDE7-E997FC9CC8BF}"/>
              </a:ext>
            </a:extLst>
          </p:cNvPr>
          <p:cNvCxnSpPr/>
          <p:nvPr/>
        </p:nvCxnSpPr>
        <p:spPr>
          <a:xfrm>
            <a:off x="5221278" y="1733707"/>
            <a:ext cx="1055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F4B041CE-4795-2BD6-D912-5DAFA2EF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979" y="2944633"/>
            <a:ext cx="1716529" cy="12873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75F4FC7-B16A-9B82-A05C-61596C8250AF}"/>
              </a:ext>
            </a:extLst>
          </p:cNvPr>
          <p:cNvCxnSpPr/>
          <p:nvPr/>
        </p:nvCxnSpPr>
        <p:spPr>
          <a:xfrm>
            <a:off x="5221277" y="3588331"/>
            <a:ext cx="1055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00310407-BFCE-9062-FC72-AD668C726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123" y="2944633"/>
            <a:ext cx="1716529" cy="1287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682E8BB-16C2-7318-40C8-21E70596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123" y="1503969"/>
            <a:ext cx="1716529" cy="459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EB050DC-941F-DDEE-BEC1-03345DDE2B4D}"/>
              </a:ext>
            </a:extLst>
          </p:cNvPr>
          <p:cNvSpPr txBox="1"/>
          <p:nvPr/>
        </p:nvSpPr>
        <p:spPr>
          <a:xfrm>
            <a:off x="189077" y="1533651"/>
            <a:ext cx="2777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Interception algorithm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1EFD95-8C8F-DEFD-517B-FE45C65AFDF5}"/>
              </a:ext>
            </a:extLst>
          </p:cNvPr>
          <p:cNvSpPr txBox="1"/>
          <p:nvPr/>
        </p:nvSpPr>
        <p:spPr>
          <a:xfrm>
            <a:off x="635298" y="3388276"/>
            <a:ext cx="2139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cs typeface="Arial" panose="020B0604020202020204" pitchFamily="34" charset="0"/>
              </a:rPr>
              <a:t>Binary algorithm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36CA66E9-0FCD-7CBB-2935-8E3116D2F5BA}"/>
              </a:ext>
            </a:extLst>
          </p:cNvPr>
          <p:cNvSpPr/>
          <p:nvPr/>
        </p:nvSpPr>
        <p:spPr>
          <a:xfrm>
            <a:off x="1324547" y="2171814"/>
            <a:ext cx="484632" cy="97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26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Patio 2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图片包含 户外, 人行道, 小, 街道&#10;&#10;描述已自动生成">
            <a:extLst>
              <a:ext uri="{FF2B5EF4-FFF2-40B4-BE49-F238E27FC236}">
                <a16:creationId xmlns:a16="http://schemas.microsoft.com/office/drawing/2014/main" id="{A9204AF1-104E-80AD-063D-3279A797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007852"/>
            <a:ext cx="3120412" cy="27074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BF6C72-638A-EA73-8A03-86DE451DA6B8}"/>
              </a:ext>
            </a:extLst>
          </p:cNvPr>
          <p:cNvSpPr txBox="1"/>
          <p:nvPr/>
        </p:nvSpPr>
        <p:spPr>
          <a:xfrm>
            <a:off x="676213" y="3844180"/>
            <a:ext cx="3849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Set the </a:t>
            </a:r>
            <a:r>
              <a:rPr lang="en-US" altLang="zh-CN" sz="1400" dirty="0" err="1"/>
              <a:t>Openmv</a:t>
            </a:r>
            <a:r>
              <a:rPr lang="en-US" altLang="zh-CN" sz="1400" dirty="0"/>
              <a:t> delay to ensure the correctness of communication transmission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FC5CE1-3328-A1B9-9401-4CA80ECF1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99" y="1007852"/>
            <a:ext cx="2809451" cy="27075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99C6C3-B3AD-B4BF-CBED-857B62E4F2A5}"/>
              </a:ext>
            </a:extLst>
          </p:cNvPr>
          <p:cNvSpPr txBox="1"/>
          <p:nvPr/>
        </p:nvSpPr>
        <p:spPr>
          <a:xfrm>
            <a:off x="4617870" y="3844181"/>
            <a:ext cx="360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Increase the times of recognition to ensure the correctness of recognition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8DCB42-802C-7105-76B6-10322AFC7682}"/>
              </a:ext>
            </a:extLst>
          </p:cNvPr>
          <p:cNvSpPr txBox="1"/>
          <p:nvPr/>
        </p:nvSpPr>
        <p:spPr>
          <a:xfrm>
            <a:off x="2530182" y="174256"/>
            <a:ext cx="611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00" dirty="0"/>
              <a:t>Set time delay</a:t>
            </a:r>
            <a:endParaRPr lang="zh-CN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46970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Patio 2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384FE5E-3AFA-EFA1-04A8-855C3BFA74C6}"/>
              </a:ext>
            </a:extLst>
          </p:cNvPr>
          <p:cNvGrpSpPr/>
          <p:nvPr/>
        </p:nvGrpSpPr>
        <p:grpSpPr>
          <a:xfrm>
            <a:off x="329180" y="2148840"/>
            <a:ext cx="1597227" cy="845820"/>
            <a:chOff x="679700" y="2034540"/>
            <a:chExt cx="1597227" cy="84582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91B361D-C39E-D784-E542-DF16E465575E}"/>
                </a:ext>
              </a:extLst>
            </p:cNvPr>
            <p:cNvSpPr/>
            <p:nvPr/>
          </p:nvSpPr>
          <p:spPr>
            <a:xfrm>
              <a:off x="739206" y="2034540"/>
              <a:ext cx="1478214" cy="84582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EB652BD-E2D1-DB27-5B98-72CB5456E90A}"/>
                </a:ext>
              </a:extLst>
            </p:cNvPr>
            <p:cNvSpPr txBox="1"/>
            <p:nvPr/>
          </p:nvSpPr>
          <p:spPr>
            <a:xfrm>
              <a:off x="679700" y="2107880"/>
              <a:ext cx="159722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Recognize the arrow with </a:t>
              </a:r>
              <a:r>
                <a:rPr lang="en-US" altLang="zh-CN" dirty="0" err="1"/>
                <a:t>OpenMV</a:t>
              </a:r>
              <a:r>
                <a:rPr lang="zh-CN" altLang="en-US" dirty="0"/>
                <a:t>⬆️➡️⬅️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AA22C2-C601-797A-B5D5-FE5C6D226A53}"/>
              </a:ext>
            </a:extLst>
          </p:cNvPr>
          <p:cNvGrpSpPr/>
          <p:nvPr/>
        </p:nvGrpSpPr>
        <p:grpSpPr>
          <a:xfrm>
            <a:off x="2525080" y="2146156"/>
            <a:ext cx="1323020" cy="845820"/>
            <a:chOff x="894400" y="2034540"/>
            <a:chExt cx="1323020" cy="84582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EFF79BF-D279-FA53-B04A-BABA9C65157A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F17B739-9E20-C917-900E-4425600797B9}"/>
                </a:ext>
              </a:extLst>
            </p:cNvPr>
            <p:cNvSpPr txBox="1"/>
            <p:nvPr/>
          </p:nvSpPr>
          <p:spPr>
            <a:xfrm>
              <a:off x="894400" y="2153073"/>
              <a:ext cx="132302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Travel to</a:t>
              </a:r>
              <a:r>
                <a:rPr lang="zh-CN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the</a:t>
              </a:r>
              <a:r>
                <a:rPr lang="zh-CN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release point</a:t>
              </a:r>
            </a:p>
            <a:p>
              <a:pPr algn="ctr"/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89A6A21-6043-4730-04E1-0F152FC4144D}"/>
              </a:ext>
            </a:extLst>
          </p:cNvPr>
          <p:cNvGrpSpPr/>
          <p:nvPr/>
        </p:nvGrpSpPr>
        <p:grpSpPr>
          <a:xfrm>
            <a:off x="4452942" y="2146155"/>
            <a:ext cx="1424940" cy="845820"/>
            <a:chOff x="828680" y="2034540"/>
            <a:chExt cx="1424940" cy="84582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439CD8D-259F-ACBC-3576-1A45C13F2A57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B3069B6-1E2D-6096-DB5E-BBA58EF5EDBD}"/>
                </a:ext>
              </a:extLst>
            </p:cNvPr>
            <p:cNvSpPr txBox="1"/>
            <p:nvPr/>
          </p:nvSpPr>
          <p:spPr>
            <a:xfrm>
              <a:off x="828680" y="2116598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Travel to</a:t>
              </a:r>
              <a:r>
                <a:rPr lang="zh-CN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the</a:t>
              </a:r>
              <a:r>
                <a:rPr lang="zh-CN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communication area </a:t>
              </a:r>
              <a:r>
                <a:rPr lang="zh-CN" altLang="en-US" dirty="0"/>
                <a:t>🚗</a:t>
              </a:r>
              <a:endParaRPr lang="en-US" altLang="zh-CN" dirty="0"/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93C7DD4-B0A6-1DB8-8BED-DD033F09652B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1866900" y="2569066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455B7D-E279-9000-8662-D7E81B455BFE}"/>
              </a:ext>
            </a:extLst>
          </p:cNvPr>
          <p:cNvCxnSpPr/>
          <p:nvPr/>
        </p:nvCxnSpPr>
        <p:spPr>
          <a:xfrm flipV="1">
            <a:off x="3848100" y="2553457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B00B28D-1E6D-CC49-D42A-8D491C78F804}"/>
              </a:ext>
            </a:extLst>
          </p:cNvPr>
          <p:cNvCxnSpPr/>
          <p:nvPr/>
        </p:nvCxnSpPr>
        <p:spPr>
          <a:xfrm flipV="1">
            <a:off x="5841682" y="2550773"/>
            <a:ext cx="658180" cy="26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64849B4-7E2F-F401-02E0-7BE88E7A7E43}"/>
              </a:ext>
            </a:extLst>
          </p:cNvPr>
          <p:cNvCxnSpPr>
            <a:cxnSpLocks/>
          </p:cNvCxnSpPr>
          <p:nvPr/>
        </p:nvCxnSpPr>
        <p:spPr>
          <a:xfrm flipV="1">
            <a:off x="4122420" y="1534683"/>
            <a:ext cx="0" cy="101609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4A38192-A9FC-F32B-3958-ACD0CB467653}"/>
              </a:ext>
            </a:extLst>
          </p:cNvPr>
          <p:cNvSpPr txBox="1"/>
          <p:nvPr/>
        </p:nvSpPr>
        <p:spPr>
          <a:xfrm>
            <a:off x="3117297" y="1040898"/>
            <a:ext cx="20102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Throw the table tennis ball into the basket</a:t>
            </a:r>
            <a:r>
              <a:rPr lang="zh-CN" altLang="en-US" dirty="0"/>
              <a:t>🗑️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B365907-F9E7-4474-8F62-7A664E35C290}"/>
              </a:ext>
            </a:extLst>
          </p:cNvPr>
          <p:cNvGrpSpPr/>
          <p:nvPr/>
        </p:nvGrpSpPr>
        <p:grpSpPr>
          <a:xfrm>
            <a:off x="6466992" y="2127863"/>
            <a:ext cx="1424940" cy="845820"/>
            <a:chOff x="843440" y="2034540"/>
            <a:chExt cx="1424940" cy="84582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88F9C196-31E3-53B4-1B2E-C4F52ECCFC51}"/>
                </a:ext>
              </a:extLst>
            </p:cNvPr>
            <p:cNvSpPr/>
            <p:nvPr/>
          </p:nvSpPr>
          <p:spPr>
            <a:xfrm>
              <a:off x="894400" y="2034540"/>
              <a:ext cx="1323020" cy="845820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043F455-92D3-D573-A5E5-71B8394EE990}"/>
                </a:ext>
              </a:extLst>
            </p:cNvPr>
            <p:cNvSpPr txBox="1"/>
            <p:nvPr/>
          </p:nvSpPr>
          <p:spPr>
            <a:xfrm>
              <a:off x="843440" y="2134890"/>
              <a:ext cx="142494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Message with the</a:t>
              </a:r>
              <a:r>
                <a:rPr lang="zh-CN" altLang="en-US" dirty="0"/>
                <a:t> </a:t>
              </a:r>
              <a:r>
                <a:rPr lang="en-US" altLang="zh-CN" dirty="0"/>
                <a:t>laptop</a:t>
              </a:r>
            </a:p>
            <a:p>
              <a:pPr algn="ctr"/>
              <a:r>
                <a:rPr lang="zh-CN" altLang="en-US" dirty="0"/>
                <a:t>💻</a:t>
              </a:r>
            </a:p>
          </p:txBody>
        </p: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6E92C94-8BC2-3261-B3E7-37A75F340722}"/>
              </a:ext>
            </a:extLst>
          </p:cNvPr>
          <p:cNvCxnSpPr>
            <a:cxnSpLocks/>
          </p:cNvCxnSpPr>
          <p:nvPr/>
        </p:nvCxnSpPr>
        <p:spPr>
          <a:xfrm>
            <a:off x="7859062" y="2549408"/>
            <a:ext cx="41435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3EF2642-4807-D878-A5A5-15494083151B}"/>
              </a:ext>
            </a:extLst>
          </p:cNvPr>
          <p:cNvSpPr txBox="1"/>
          <p:nvPr/>
        </p:nvSpPr>
        <p:spPr>
          <a:xfrm>
            <a:off x="8166139" y="2400529"/>
            <a:ext cx="8679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🛑</a:t>
            </a:r>
            <a:r>
              <a:rPr lang="en-US" altLang="zh-CN" dirty="0"/>
              <a:t>Stop</a:t>
            </a:r>
            <a:endParaRPr lang="zh-CN" altLang="en-US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086A893-C64A-8CFD-3A4B-26B8E8B3B7F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282680" y="2991975"/>
            <a:ext cx="897492" cy="11106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01DEA66-67A9-4660-0D24-7F47C363D15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186590" y="2991976"/>
            <a:ext cx="928927" cy="11106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4A2E9D6-F3F3-C957-9F08-7A264CEDA163}"/>
              </a:ext>
            </a:extLst>
          </p:cNvPr>
          <p:cNvSpPr txBox="1"/>
          <p:nvPr/>
        </p:nvSpPr>
        <p:spPr>
          <a:xfrm>
            <a:off x="2758443" y="4102602"/>
            <a:ext cx="283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/>
              <a:t>with cobbled road</a:t>
            </a:r>
            <a:r>
              <a:rPr lang="zh-CN" altLang="en-US" sz="1800" b="1" dirty="0"/>
              <a:t>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6A8744-75C9-89B7-8F46-D21F729CC54E}"/>
              </a:ext>
            </a:extLst>
          </p:cNvPr>
          <p:cNvSpPr txBox="1"/>
          <p:nvPr/>
        </p:nvSpPr>
        <p:spPr>
          <a:xfrm>
            <a:off x="90487" y="921884"/>
            <a:ext cx="3026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Problems in Traveling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5001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Patio 2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24072F-956E-139F-E2F2-A66877710893}"/>
              </a:ext>
            </a:extLst>
          </p:cNvPr>
          <p:cNvSpPr txBox="1"/>
          <p:nvPr/>
        </p:nvSpPr>
        <p:spPr>
          <a:xfrm>
            <a:off x="90487" y="921884"/>
            <a:ext cx="3026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Simply go forward?</a:t>
            </a:r>
            <a:endParaRPr lang="zh-CN" altLang="en-US" sz="1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E18E1E-AD2A-BE55-E822-A3C9A86C46F5}"/>
              </a:ext>
            </a:extLst>
          </p:cNvPr>
          <p:cNvSpPr txBox="1"/>
          <p:nvPr/>
        </p:nvSpPr>
        <p:spPr>
          <a:xfrm>
            <a:off x="468897" y="2513944"/>
            <a:ext cx="2312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Go forward with the assist of gyroscope and accelerometer </a:t>
            </a:r>
            <a:r>
              <a:rPr lang="zh-CN" altLang="en-US" sz="1400" dirty="0"/>
              <a:t>✅</a:t>
            </a:r>
          </a:p>
        </p:txBody>
      </p:sp>
      <p:pic>
        <p:nvPicPr>
          <p:cNvPr id="6" name="图片 5" descr="躺在地上&#10;&#10;低可信度描述已自动生成">
            <a:extLst>
              <a:ext uri="{FF2B5EF4-FFF2-40B4-BE49-F238E27FC236}">
                <a16:creationId xmlns:a16="http://schemas.microsoft.com/office/drawing/2014/main" id="{34456314-FE23-D3AA-6B9D-92E423364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"/>
          <a:stretch/>
        </p:blipFill>
        <p:spPr>
          <a:xfrm>
            <a:off x="3688080" y="1481960"/>
            <a:ext cx="4732230" cy="2987299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3DEB4A1-30D6-BB7F-542D-ED04F8879BAA}"/>
              </a:ext>
            </a:extLst>
          </p:cNvPr>
          <p:cNvCxnSpPr>
            <a:cxnSpLocks/>
          </p:cNvCxnSpPr>
          <p:nvPr/>
        </p:nvCxnSpPr>
        <p:spPr>
          <a:xfrm flipV="1">
            <a:off x="5951220" y="2773680"/>
            <a:ext cx="1036320" cy="16117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8BFEDA4-27C3-2001-2AA0-B55F0C88C5AA}"/>
              </a:ext>
            </a:extLst>
          </p:cNvPr>
          <p:cNvCxnSpPr>
            <a:cxnSpLocks/>
          </p:cNvCxnSpPr>
          <p:nvPr/>
        </p:nvCxnSpPr>
        <p:spPr>
          <a:xfrm>
            <a:off x="1552576" y="1322070"/>
            <a:ext cx="0" cy="10699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71C61D0-6032-B4E5-A40E-28B5DD81ECB0}"/>
              </a:ext>
            </a:extLst>
          </p:cNvPr>
          <p:cNvSpPr/>
          <p:nvPr/>
        </p:nvSpPr>
        <p:spPr>
          <a:xfrm>
            <a:off x="271370" y="1260438"/>
            <a:ext cx="2845922" cy="22260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15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Patio 2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F354FD-0314-1E83-A12F-5573ECD0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6" y="2141069"/>
            <a:ext cx="4481826" cy="5213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8B4D7A-A844-F563-60F1-B5DEA3024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612" y="388068"/>
            <a:ext cx="543056" cy="21027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191116-1AA8-CB5B-A6C3-4A6509A8C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35330">
            <a:off x="1992646" y="2983943"/>
            <a:ext cx="543056" cy="210271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93B589D-2915-4EBF-C88A-356FAD6A7B51}"/>
              </a:ext>
            </a:extLst>
          </p:cNvPr>
          <p:cNvCxnSpPr>
            <a:cxnSpLocks/>
          </p:cNvCxnSpPr>
          <p:nvPr/>
        </p:nvCxnSpPr>
        <p:spPr>
          <a:xfrm flipV="1">
            <a:off x="2396085" y="2983943"/>
            <a:ext cx="0" cy="15690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940E18D2-7D5A-100C-91B7-EA60588C6AE9}"/>
              </a:ext>
            </a:extLst>
          </p:cNvPr>
          <p:cNvSpPr/>
          <p:nvPr/>
        </p:nvSpPr>
        <p:spPr>
          <a:xfrm>
            <a:off x="2066035" y="3048871"/>
            <a:ext cx="86565" cy="131546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432AE6D-D281-9D8C-5FBA-6CB2E30B14A9}"/>
              </a:ext>
            </a:extLst>
          </p:cNvPr>
          <p:cNvCxnSpPr>
            <a:cxnSpLocks/>
          </p:cNvCxnSpPr>
          <p:nvPr/>
        </p:nvCxnSpPr>
        <p:spPr>
          <a:xfrm flipH="1" flipV="1">
            <a:off x="2249002" y="4021455"/>
            <a:ext cx="147082" cy="54361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A7D24F0-C67D-3CEB-0233-907E2CEF5ABD}"/>
              </a:ext>
            </a:extLst>
          </p:cNvPr>
          <p:cNvSpPr txBox="1"/>
          <p:nvPr/>
        </p:nvSpPr>
        <p:spPr>
          <a:xfrm>
            <a:off x="2264174" y="2758616"/>
            <a:ext cx="36443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a</a:t>
            </a:r>
            <a:endParaRPr lang="zh-CN" altLang="en-US" sz="105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25BB585-BECE-053D-A7E4-54D6A3AAC2E3}"/>
              </a:ext>
            </a:extLst>
          </p:cNvPr>
          <p:cNvSpPr txBox="1"/>
          <p:nvPr/>
        </p:nvSpPr>
        <p:spPr>
          <a:xfrm>
            <a:off x="1667856" y="2843078"/>
            <a:ext cx="5430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yaw1</a:t>
            </a:r>
            <a:endParaRPr lang="zh-CN" altLang="en-US" sz="105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B4A2AEA-025D-5B8D-9351-2AA7FFAFC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4670" flipH="1">
            <a:off x="6296223" y="2983942"/>
            <a:ext cx="543056" cy="2102714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F499237-20CA-25F5-189F-CCE51A936540}"/>
              </a:ext>
            </a:extLst>
          </p:cNvPr>
          <p:cNvCxnSpPr>
            <a:cxnSpLocks/>
          </p:cNvCxnSpPr>
          <p:nvPr/>
        </p:nvCxnSpPr>
        <p:spPr>
          <a:xfrm flipH="1" flipV="1">
            <a:off x="6433694" y="3009829"/>
            <a:ext cx="0" cy="15690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8914C648-9E97-FEE1-13C8-FA9838B22AFE}"/>
              </a:ext>
            </a:extLst>
          </p:cNvPr>
          <p:cNvSpPr/>
          <p:nvPr/>
        </p:nvSpPr>
        <p:spPr>
          <a:xfrm flipH="1">
            <a:off x="6657015" y="3036688"/>
            <a:ext cx="119744" cy="12647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F53D003-6521-6A5B-5A48-5CCB9B6BA233}"/>
              </a:ext>
            </a:extLst>
          </p:cNvPr>
          <p:cNvCxnSpPr>
            <a:cxnSpLocks/>
          </p:cNvCxnSpPr>
          <p:nvPr/>
        </p:nvCxnSpPr>
        <p:spPr>
          <a:xfrm flipV="1">
            <a:off x="6433694" y="4035299"/>
            <a:ext cx="147082" cy="54361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F27B4CC-CF16-4C76-08D9-A367A3FCFC17}"/>
              </a:ext>
            </a:extLst>
          </p:cNvPr>
          <p:cNvSpPr txBox="1"/>
          <p:nvPr/>
        </p:nvSpPr>
        <p:spPr>
          <a:xfrm>
            <a:off x="6292580" y="2803031"/>
            <a:ext cx="36443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a</a:t>
            </a:r>
            <a:endParaRPr lang="zh-CN" altLang="en-US" sz="105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1D913F-85A4-C245-B180-C11E5496BE99}"/>
              </a:ext>
            </a:extLst>
          </p:cNvPr>
          <p:cNvSpPr txBox="1"/>
          <p:nvPr/>
        </p:nvSpPr>
        <p:spPr>
          <a:xfrm>
            <a:off x="6641032" y="2866319"/>
            <a:ext cx="5430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yaw1</a:t>
            </a:r>
            <a:endParaRPr lang="zh-CN" altLang="en-US" sz="105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7FD034A-BDDD-A255-FBAC-6EE6CFBAD568}"/>
              </a:ext>
            </a:extLst>
          </p:cNvPr>
          <p:cNvSpPr txBox="1"/>
          <p:nvPr/>
        </p:nvSpPr>
        <p:spPr>
          <a:xfrm>
            <a:off x="311262" y="4371168"/>
            <a:ext cx="195291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/>
              <a:t>Rotate faster</a:t>
            </a:r>
          </a:p>
          <a:p>
            <a:pPr algn="ctr"/>
            <a:r>
              <a:rPr lang="en-US" altLang="zh-CN" sz="1050" dirty="0"/>
              <a:t>(Add Coeff to the </a:t>
            </a:r>
            <a:r>
              <a:rPr lang="en-US" altLang="zh-CN" sz="1050" dirty="0" err="1"/>
              <a:t>Pwmout</a:t>
            </a:r>
            <a:r>
              <a:rPr lang="en-US" altLang="zh-CN" sz="1050" dirty="0"/>
              <a:t>)</a:t>
            </a:r>
            <a:endParaRPr lang="zh-CN" altLang="en-US" sz="105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79E3982-C1E4-77D2-3A03-76D39B9B44D5}"/>
              </a:ext>
            </a:extLst>
          </p:cNvPr>
          <p:cNvSpPr txBox="1"/>
          <p:nvPr/>
        </p:nvSpPr>
        <p:spPr>
          <a:xfrm>
            <a:off x="6851712" y="4370365"/>
            <a:ext cx="179299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/>
              <a:t>Rotate faster </a:t>
            </a:r>
          </a:p>
          <a:p>
            <a:pPr algn="ctr"/>
            <a:r>
              <a:rPr lang="en-US" altLang="zh-CN" sz="1050" dirty="0"/>
              <a:t>(Add Coeff to the </a:t>
            </a:r>
            <a:r>
              <a:rPr lang="en-US" altLang="zh-CN" sz="1050" dirty="0" err="1"/>
              <a:t>Pwmout</a:t>
            </a:r>
            <a:r>
              <a:rPr lang="en-US" altLang="zh-CN" sz="1050" dirty="0"/>
              <a:t>)</a:t>
            </a:r>
            <a:endParaRPr lang="zh-CN" altLang="en-US" sz="1050" dirty="0"/>
          </a:p>
          <a:p>
            <a:endParaRPr lang="zh-CN" altLang="en-US" sz="105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213168E-DDDD-99A3-A6B4-D1BAE1FDF30C}"/>
              </a:ext>
            </a:extLst>
          </p:cNvPr>
          <p:cNvSpPr txBox="1"/>
          <p:nvPr/>
        </p:nvSpPr>
        <p:spPr>
          <a:xfrm>
            <a:off x="3484206" y="4370365"/>
            <a:ext cx="188508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/>
              <a:t>Rotate slower</a:t>
            </a:r>
          </a:p>
          <a:p>
            <a:pPr algn="ctr"/>
            <a:r>
              <a:rPr lang="en-US" altLang="zh-CN" sz="1050" dirty="0"/>
              <a:t>(Minus Coeff to the </a:t>
            </a:r>
            <a:r>
              <a:rPr lang="en-US" altLang="zh-CN" sz="1050" dirty="0" err="1"/>
              <a:t>Pwmout</a:t>
            </a:r>
            <a:r>
              <a:rPr lang="en-US" altLang="zh-CN" sz="1050" dirty="0"/>
              <a:t>)</a:t>
            </a:r>
            <a:endParaRPr lang="zh-CN" altLang="en-US" sz="1050" dirty="0"/>
          </a:p>
          <a:p>
            <a:endParaRPr lang="zh-CN" altLang="en-US" sz="1050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92168E8-25CB-9CE1-3164-231D25F57A95}"/>
              </a:ext>
            </a:extLst>
          </p:cNvPr>
          <p:cNvCxnSpPr/>
          <p:nvPr/>
        </p:nvCxnSpPr>
        <p:spPr>
          <a:xfrm flipV="1">
            <a:off x="2816248" y="4553031"/>
            <a:ext cx="803456" cy="1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83D899A-4FD7-37F7-CC47-51F6A1707C35}"/>
              </a:ext>
            </a:extLst>
          </p:cNvPr>
          <p:cNvCxnSpPr>
            <a:cxnSpLocks/>
          </p:cNvCxnSpPr>
          <p:nvPr/>
        </p:nvCxnSpPr>
        <p:spPr>
          <a:xfrm flipH="1" flipV="1">
            <a:off x="5252824" y="4540989"/>
            <a:ext cx="803456" cy="1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B9C1C135-7F2A-4640-3BE1-758A803B5973}"/>
              </a:ext>
            </a:extLst>
          </p:cNvPr>
          <p:cNvSpPr txBox="1"/>
          <p:nvPr/>
        </p:nvSpPr>
        <p:spPr>
          <a:xfrm>
            <a:off x="991382" y="910366"/>
            <a:ext cx="496784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a: The orientation coordinate value</a:t>
            </a:r>
          </a:p>
          <a:p>
            <a:endParaRPr lang="en-US" altLang="zh-CN" sz="1050" dirty="0"/>
          </a:p>
          <a:p>
            <a:r>
              <a:rPr lang="en-US" altLang="zh-CN" sz="1400" dirty="0"/>
              <a:t>yaw1: The real-time orientation coordinates</a:t>
            </a:r>
          </a:p>
          <a:p>
            <a:endParaRPr lang="en-US" altLang="zh-CN" sz="1050" dirty="0"/>
          </a:p>
          <a:p>
            <a:r>
              <a:rPr lang="en-US" altLang="zh-CN" sz="1400" dirty="0"/>
              <a:t>Coeff: The speed difference</a:t>
            </a:r>
            <a:endParaRPr lang="zh-CN" altLang="en-US" sz="14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BCE70C0-4DC2-5C4E-70F7-EB4EA8A6D667}"/>
              </a:ext>
            </a:extLst>
          </p:cNvPr>
          <p:cNvSpPr txBox="1"/>
          <p:nvPr/>
        </p:nvSpPr>
        <p:spPr>
          <a:xfrm>
            <a:off x="7147971" y="1015060"/>
            <a:ext cx="1872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Stay still to obtain the orientation coordinate a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5343C2A-038E-496F-1342-2DB481459650}"/>
              </a:ext>
            </a:extLst>
          </p:cNvPr>
          <p:cNvSpPr txBox="1"/>
          <p:nvPr/>
        </p:nvSpPr>
        <p:spPr>
          <a:xfrm>
            <a:off x="3695268" y="3365521"/>
            <a:ext cx="1872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Adjusting the direction while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158207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/>
      <p:bldP spid="29" grpId="0"/>
      <p:bldP spid="32" grpId="0" animBg="1"/>
      <p:bldP spid="34" grpId="0"/>
      <p:bldP spid="35" grpId="0"/>
      <p:bldP spid="42" grpId="0"/>
      <p:bldP spid="45" grpId="0"/>
      <p:bldP spid="46" grpId="0"/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5">
            <a:extLst>
              <a:ext uri="{FF2B5EF4-FFF2-40B4-BE49-F238E27FC236}">
                <a16:creationId xmlns:a16="http://schemas.microsoft.com/office/drawing/2014/main" id="{7302A487-1E49-A308-FF43-BCFAB571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92075"/>
            <a:ext cx="1476375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直接连接符 27">
            <a:extLst>
              <a:ext uri="{FF2B5EF4-FFF2-40B4-BE49-F238E27FC236}">
                <a16:creationId xmlns:a16="http://schemas.microsoft.com/office/drawing/2014/main" id="{7196715F-AA6C-84FF-BA22-30DF9055536E}"/>
              </a:ext>
            </a:extLst>
          </p:cNvPr>
          <p:cNvCxnSpPr>
            <a:cxnSpLocks/>
          </p:cNvCxnSpPr>
          <p:nvPr/>
        </p:nvCxnSpPr>
        <p:spPr>
          <a:xfrm>
            <a:off x="1693863" y="92075"/>
            <a:ext cx="0" cy="533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>
            <a:extLst>
              <a:ext uri="{FF2B5EF4-FFF2-40B4-BE49-F238E27FC236}">
                <a16:creationId xmlns:a16="http://schemas.microsoft.com/office/drawing/2014/main" id="{A0847DB2-06F9-0064-451A-489D69A4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58750"/>
            <a:ext cx="3167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40404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Patio 2</a:t>
            </a:r>
            <a:endParaRPr lang="zh-CN" altLang="en-US" sz="2000" b="1" dirty="0">
              <a:solidFill>
                <a:srgbClr val="40404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8FEC44-F649-19BC-6FE1-F49049C0EA46}"/>
              </a:ext>
            </a:extLst>
          </p:cNvPr>
          <p:cNvSpPr txBox="1"/>
          <p:nvPr/>
        </p:nvSpPr>
        <p:spPr>
          <a:xfrm>
            <a:off x="756972" y="615988"/>
            <a:ext cx="3300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Walking on the cobbled road</a:t>
            </a:r>
            <a:r>
              <a:rPr lang="zh-CN" altLang="en-US" sz="1600" b="1" dirty="0"/>
              <a:t>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299A92-404B-4E4F-5BA8-FA0E528B8805}"/>
              </a:ext>
            </a:extLst>
          </p:cNvPr>
          <p:cNvSpPr txBox="1"/>
          <p:nvPr/>
        </p:nvSpPr>
        <p:spPr>
          <a:xfrm>
            <a:off x="5334002" y="415933"/>
            <a:ext cx="2312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Just go forward with the assist of gyroscope and accelerometer</a:t>
            </a:r>
            <a:r>
              <a:rPr lang="zh-CN" altLang="en-US" sz="1400" dirty="0"/>
              <a:t>🚗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2E10E53-C9A8-0139-E631-BFB47BDB6E17}"/>
              </a:ext>
            </a:extLst>
          </p:cNvPr>
          <p:cNvCxnSpPr>
            <a:cxnSpLocks/>
          </p:cNvCxnSpPr>
          <p:nvPr/>
        </p:nvCxnSpPr>
        <p:spPr>
          <a:xfrm>
            <a:off x="4152902" y="825674"/>
            <a:ext cx="118110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片包含 石头, 砖, 鸟, 雪&#10;&#10;描述已自动生成">
            <a:extLst>
              <a:ext uri="{FF2B5EF4-FFF2-40B4-BE49-F238E27FC236}">
                <a16:creationId xmlns:a16="http://schemas.microsoft.com/office/drawing/2014/main" id="{00A26AB8-8E11-6895-A76D-ED8A1977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63" y="1153058"/>
            <a:ext cx="2299971" cy="15784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03D685-3FEA-F755-2605-0976B739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2" y="1149388"/>
            <a:ext cx="2152279" cy="1582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D857FD-0F5C-E5F0-C6AC-815AF376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743" y="2571748"/>
            <a:ext cx="2569854" cy="24504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D759FB-7A61-B301-62A3-D5552CBE5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307" y="2571749"/>
            <a:ext cx="2569853" cy="2450432"/>
          </a:xfrm>
          <a:prstGeom prst="rect">
            <a:avLst/>
          </a:prstGeom>
        </p:spPr>
      </p:pic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64BF0A1A-DF82-8D7A-AEB3-05908B782E3B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02918" y="4127913"/>
            <a:ext cx="846766" cy="317922"/>
          </a:xfrm>
          <a:prstGeom prst="bentConnector3">
            <a:avLst>
              <a:gd name="adj1" fmla="val 39630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F1CEFD92-3FD2-4A4B-ADA2-464DE8E9E3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64653" y="3446057"/>
            <a:ext cx="1454151" cy="351223"/>
          </a:xfrm>
          <a:prstGeom prst="bentConnector3">
            <a:avLst>
              <a:gd name="adj1" fmla="val 66658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DF973F5-1EAE-A3E7-F35A-6C2F2885BE55}"/>
              </a:ext>
            </a:extLst>
          </p:cNvPr>
          <p:cNvCxnSpPr/>
          <p:nvPr/>
        </p:nvCxnSpPr>
        <p:spPr>
          <a:xfrm flipH="1">
            <a:off x="2407178" y="2894592"/>
            <a:ext cx="10893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2796CDDC-3BDF-A9CF-F4BB-6009E1C4933A}"/>
              </a:ext>
            </a:extLst>
          </p:cNvPr>
          <p:cNvCxnSpPr>
            <a:cxnSpLocks/>
          </p:cNvCxnSpPr>
          <p:nvPr/>
        </p:nvCxnSpPr>
        <p:spPr>
          <a:xfrm rot="5400000">
            <a:off x="1420062" y="3690891"/>
            <a:ext cx="1750078" cy="333094"/>
          </a:xfrm>
          <a:prstGeom prst="bentConnector3">
            <a:avLst>
              <a:gd name="adj1" fmla="val 63149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EE799A4-B3CD-9F0D-E73C-B99BC7384D6B}"/>
              </a:ext>
            </a:extLst>
          </p:cNvPr>
          <p:cNvCxnSpPr/>
          <p:nvPr/>
        </p:nvCxnSpPr>
        <p:spPr>
          <a:xfrm>
            <a:off x="2295101" y="2982399"/>
            <a:ext cx="166546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FC69BAA-C491-0D23-4B23-179FCA5533EA}"/>
              </a:ext>
            </a:extLst>
          </p:cNvPr>
          <p:cNvCxnSpPr/>
          <p:nvPr/>
        </p:nvCxnSpPr>
        <p:spPr>
          <a:xfrm>
            <a:off x="2128554" y="4653751"/>
            <a:ext cx="0" cy="105974"/>
          </a:xfrm>
          <a:prstGeom prst="straightConnector1">
            <a:avLst/>
          </a:prstGeom>
          <a:ln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44956901-6A0D-20A6-BFD3-5F23C928212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52295" y="4127913"/>
            <a:ext cx="846766" cy="317922"/>
          </a:xfrm>
          <a:prstGeom prst="bentConnector3">
            <a:avLst>
              <a:gd name="adj1" fmla="val 39630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B061417E-21A9-9C7B-5A85-C28EB91F551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4030" y="3446057"/>
            <a:ext cx="1454151" cy="351223"/>
          </a:xfrm>
          <a:prstGeom prst="bentConnector3">
            <a:avLst>
              <a:gd name="adj1" fmla="val 66658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6D1B519-0140-E35A-7AAD-054C9237AC95}"/>
              </a:ext>
            </a:extLst>
          </p:cNvPr>
          <p:cNvCxnSpPr/>
          <p:nvPr/>
        </p:nvCxnSpPr>
        <p:spPr>
          <a:xfrm flipH="1">
            <a:off x="6156555" y="2894592"/>
            <a:ext cx="108939" cy="0"/>
          </a:xfrm>
          <a:prstGeom prst="straightConnector1">
            <a:avLst/>
          </a:prstGeom>
          <a:ln w="15875">
            <a:solidFill>
              <a:srgbClr val="0070C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39D1A16-46FD-16BC-06B4-50AB8B012110}"/>
              </a:ext>
            </a:extLst>
          </p:cNvPr>
          <p:cNvCxnSpPr/>
          <p:nvPr/>
        </p:nvCxnSpPr>
        <p:spPr>
          <a:xfrm>
            <a:off x="5976730" y="2941983"/>
            <a:ext cx="0" cy="171176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7C41EFE3-F6CE-7114-9602-16F646EA5537}"/>
              </a:ext>
            </a:extLst>
          </p:cNvPr>
          <p:cNvSpPr txBox="1"/>
          <p:nvPr/>
        </p:nvSpPr>
        <p:spPr>
          <a:xfrm>
            <a:off x="2603363" y="2941983"/>
            <a:ext cx="989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Initial route</a:t>
            </a:r>
            <a:endParaRPr lang="zh-CN" altLang="en-US" sz="1600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3097C7C-8261-C9D1-51FC-7FC2A86CAE88}"/>
              </a:ext>
            </a:extLst>
          </p:cNvPr>
          <p:cNvSpPr txBox="1"/>
          <p:nvPr/>
        </p:nvSpPr>
        <p:spPr>
          <a:xfrm>
            <a:off x="6301276" y="2982399"/>
            <a:ext cx="1266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Simplified route</a:t>
            </a:r>
            <a:endParaRPr lang="zh-CN" altLang="en-US" sz="1600" b="1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DE78BB8-0A9F-CA5B-0A79-C254C84CABAB}"/>
              </a:ext>
            </a:extLst>
          </p:cNvPr>
          <p:cNvCxnSpPr>
            <a:cxnSpLocks/>
          </p:cNvCxnSpPr>
          <p:nvPr/>
        </p:nvCxnSpPr>
        <p:spPr>
          <a:xfrm>
            <a:off x="4348048" y="3857438"/>
            <a:ext cx="67557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68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theme/theme1.xml><?xml version="1.0" encoding="utf-8"?>
<a:theme xmlns:a="http://schemas.openxmlformats.org/drawingml/2006/main" name="Office 主题">
  <a:themeElements>
    <a:clrScheme name="毡房里的夏天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C24704"/>
      </a:accent1>
      <a:accent2>
        <a:srgbClr val="ADA221"/>
      </a:accent2>
      <a:accent3>
        <a:srgbClr val="BABA60"/>
      </a:accent3>
      <a:accent4>
        <a:srgbClr val="68AC7A"/>
      </a:accent4>
      <a:accent5>
        <a:srgbClr val="BBB5A6"/>
      </a:accent5>
      <a:accent6>
        <a:srgbClr val="8E846C"/>
      </a:accent6>
      <a:hlink>
        <a:srgbClr val="F59E00"/>
      </a:hlink>
      <a:folHlink>
        <a:srgbClr val="C24704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</TotalTime>
  <Words>270</Words>
  <Application>Microsoft Office PowerPoint</Application>
  <PresentationFormat>全屏显示(16:9)</PresentationFormat>
  <Paragraphs>67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Times New Roman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2535934890@qq.com</cp:lastModifiedBy>
  <cp:revision>36</cp:revision>
  <dcterms:created xsi:type="dcterms:W3CDTF">2015-04-27T05:53:22Z</dcterms:created>
  <dcterms:modified xsi:type="dcterms:W3CDTF">2023-06-04T09:09:49Z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